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93" r:id="rId3"/>
    <p:sldId id="395" r:id="rId4"/>
    <p:sldId id="386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09" r:id="rId19"/>
    <p:sldId id="425" r:id="rId20"/>
    <p:sldId id="426" r:id="rId21"/>
    <p:sldId id="42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gif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1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9.jpg"/><Relationship Id="rId10" Type="http://schemas.openxmlformats.org/officeDocument/2006/relationships/image" Target="../media/image52.jpg"/><Relationship Id="rId4" Type="http://schemas.openxmlformats.org/officeDocument/2006/relationships/image" Target="../media/image55.jp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86767"/>
            <a:ext cx="864096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Revolutie in Frankrijk</a:t>
            </a:r>
            <a:endParaRPr lang="nl-N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pruiken en revoluties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1700 – 1800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79" y="1645515"/>
            <a:ext cx="4652529" cy="3682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610757" cy="255573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De vlucht naar </a:t>
            </a:r>
            <a:r>
              <a:rPr lang="nl-NL" sz="4300" b="1" dirty="0" err="1" smtClean="0">
                <a:solidFill>
                  <a:srgbClr val="FF0000"/>
                </a:solidFill>
              </a:rPr>
              <a:t>Varennes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511267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Lodewijk</a:t>
            </a:r>
            <a:r>
              <a:rPr lang="en-US" sz="2400" b="1" dirty="0" smtClean="0"/>
              <a:t> XVI in </a:t>
            </a:r>
            <a:r>
              <a:rPr lang="en-US" sz="2400" b="1" dirty="0" err="1" smtClean="0"/>
              <a:t>Parijs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Mooi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paleis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prima </a:t>
            </a:r>
            <a:r>
              <a:rPr lang="en-US" sz="2400" b="1" dirty="0" err="1" smtClean="0"/>
              <a:t>leven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Voelt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macht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wegglippen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Lodewijk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vlucht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naar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Oostenrijk</a:t>
            </a:r>
            <a:r>
              <a:rPr lang="en-US" sz="2400" b="1" dirty="0" smtClean="0"/>
              <a:t>?)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Gepakt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bij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grens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Geen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meer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Lodewijk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tekent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grondwet</a:t>
            </a:r>
            <a:endParaRPr lang="en-US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constitutionele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monarchie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94" y="1021021"/>
            <a:ext cx="3525154" cy="276801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93" y="4221088"/>
            <a:ext cx="3525155" cy="255573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1015"/>
            <a:ext cx="3966952" cy="286741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63" y="4128717"/>
            <a:ext cx="3984121" cy="243949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65" y="3557690"/>
            <a:ext cx="4842904" cy="33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6655737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Constitutionele monarchie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511267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Monarchie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Lodewijk</a:t>
            </a:r>
            <a:r>
              <a:rPr lang="en-US" sz="2400" b="1" dirty="0" smtClean="0"/>
              <a:t> XVI </a:t>
            </a:r>
            <a:r>
              <a:rPr lang="en-US" sz="2400" b="1" dirty="0" err="1" smtClean="0"/>
              <a:t>mocht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blijven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Constitutioneel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kwam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Constitutie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Iedereen</a:t>
            </a:r>
            <a:r>
              <a:rPr lang="en-US" sz="2400" b="1" dirty="0" smtClean="0"/>
              <a:t> is </a:t>
            </a:r>
            <a:r>
              <a:rPr lang="en-US" sz="2400" b="1" dirty="0" err="1" smtClean="0"/>
              <a:t>gelijk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Wetten</a:t>
            </a:r>
            <a:r>
              <a:rPr lang="en-US" sz="2400" b="1" dirty="0" smtClean="0"/>
              <a:t> door </a:t>
            </a:r>
            <a:r>
              <a:rPr lang="en-US" sz="2400" b="1" dirty="0" err="1" smtClean="0"/>
              <a:t>parlement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Vooral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rijke</a:t>
            </a:r>
            <a:r>
              <a:rPr lang="en-US" sz="2400" b="1" dirty="0" smtClean="0"/>
              <a:t> burgers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Gematigd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rustig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veranderen</a:t>
            </a:r>
            <a:endParaRPr lang="en-US" sz="2400" b="1" dirty="0" smtClean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87" y="3717032"/>
            <a:ext cx="3872428" cy="307212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672408" cy="25026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882725"/>
            <a:ext cx="4301975" cy="27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6655737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Oorlog met Oostenrijk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511267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Vooral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Franse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nederlagen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ym typeface="Wingdings" panose="05000000000000000000" pitchFamily="2" charset="2"/>
              </a:rPr>
              <a:t>v</a:t>
            </a:r>
            <a:r>
              <a:rPr lang="en-US" sz="2400" b="1" dirty="0" err="1" smtClean="0"/>
              <a:t>ernedering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Lodewijk</a:t>
            </a:r>
            <a:r>
              <a:rPr lang="en-US" sz="2400" b="1" dirty="0" smtClean="0"/>
              <a:t> XVI </a:t>
            </a:r>
            <a:r>
              <a:rPr lang="en-US" sz="2400" b="1" dirty="0" err="1" smtClean="0"/>
              <a:t>krijgt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schuld</a:t>
            </a: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Zijn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vrouw</a:t>
            </a:r>
            <a:r>
              <a:rPr lang="en-US" sz="2400" b="1" dirty="0" smtClean="0"/>
              <a:t> is </a:t>
            </a:r>
            <a:r>
              <a:rPr lang="en-US" sz="2400" b="1" dirty="0" err="1" smtClean="0"/>
              <a:t>Oostenrijkse</a:t>
            </a:r>
            <a:r>
              <a:rPr lang="en-US" sz="2400" b="1" dirty="0" smtClean="0"/>
              <a:t>!</a:t>
            </a: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Hulp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zijn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zwager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Iedereen</a:t>
            </a:r>
            <a:r>
              <a:rPr lang="en-US" sz="2400" b="1" dirty="0" smtClean="0"/>
              <a:t> mag </a:t>
            </a:r>
            <a:r>
              <a:rPr lang="en-US" sz="2400" b="1" dirty="0" err="1" smtClean="0"/>
              <a:t>stemmen</a:t>
            </a: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Parlement</a:t>
            </a:r>
            <a:r>
              <a:rPr lang="en-US" sz="2400" b="1" dirty="0" smtClean="0"/>
              <a:t>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radicalen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Snelle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veranderingen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Lodewijk</a:t>
            </a:r>
            <a:r>
              <a:rPr lang="en-US" sz="2400" b="1" dirty="0" smtClean="0"/>
              <a:t> XVI </a:t>
            </a:r>
            <a:r>
              <a:rPr lang="en-US" sz="2400" b="1" dirty="0" err="1" smtClean="0"/>
              <a:t>wordt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afgezet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ym typeface="Wingdings" panose="05000000000000000000" pitchFamily="2" charset="2"/>
              </a:rPr>
              <a:t>Frankrijk</a:t>
            </a:r>
            <a:r>
              <a:rPr lang="en-US" sz="2400" b="1" dirty="0" smtClean="0">
                <a:sym typeface="Wingdings" panose="05000000000000000000" pitchFamily="2" charset="2"/>
              </a:rPr>
              <a:t> is nu </a:t>
            </a:r>
            <a:r>
              <a:rPr lang="en-US" sz="2400" b="1" dirty="0" err="1" smtClean="0">
                <a:sym typeface="Wingdings" panose="05000000000000000000" pitchFamily="2" charset="2"/>
              </a:rPr>
              <a:t>een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republiek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69" y="1581009"/>
            <a:ext cx="3569674" cy="508835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9"/>
            <a:ext cx="5191028" cy="31683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28" y="1988840"/>
            <a:ext cx="384948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8279524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Lodewijk XVI ter dood veroordeeld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511267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Radicalen</a:t>
            </a:r>
            <a:r>
              <a:rPr lang="en-US" sz="2400" b="1" dirty="0" smtClean="0"/>
              <a:t> in het </a:t>
            </a:r>
            <a:r>
              <a:rPr lang="en-US" sz="2400" b="1" dirty="0" err="1" smtClean="0"/>
              <a:t>parlement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Lodewijk</a:t>
            </a:r>
            <a:r>
              <a:rPr lang="en-US" sz="2400" b="1" dirty="0" smtClean="0"/>
              <a:t> XVI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rechter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Beschuldigd</a:t>
            </a:r>
            <a:r>
              <a:rPr lang="en-US" sz="2400" b="1" dirty="0" smtClean="0"/>
              <a:t> </a:t>
            </a:r>
            <a:r>
              <a:rPr lang="en-US" sz="2400" b="1" dirty="0"/>
              <a:t>van </a:t>
            </a:r>
            <a:r>
              <a:rPr lang="en-US" sz="2400" b="1" dirty="0" err="1"/>
              <a:t>hoogverraad</a:t>
            </a: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Doodstraf</a:t>
            </a:r>
            <a:r>
              <a:rPr lang="en-US" sz="2400" b="1" dirty="0" smtClean="0"/>
              <a:t> (1793)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Guillotine 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Later: Marie-Antoinette </a:t>
            </a:r>
            <a:r>
              <a:rPr lang="en-US" sz="2400" b="1" dirty="0" err="1" smtClean="0"/>
              <a:t>ook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" y="4546189"/>
            <a:ext cx="3569674" cy="21231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78" y="3501009"/>
            <a:ext cx="4320480" cy="31683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45078"/>
            <a:ext cx="6417565" cy="444416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94" y="849396"/>
            <a:ext cx="2032554" cy="55082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" y="1162399"/>
            <a:ext cx="6417565" cy="40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" y="4129591"/>
            <a:ext cx="6415164" cy="259012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6655737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De Terreur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511267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Radicale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revolutionairen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/>
              <a:t>Onder</a:t>
            </a:r>
            <a:r>
              <a:rPr lang="en-US" sz="2400" b="1" dirty="0"/>
              <a:t> </a:t>
            </a:r>
            <a:r>
              <a:rPr lang="en-US" sz="2400" b="1" dirty="0" err="1"/>
              <a:t>leiding</a:t>
            </a:r>
            <a:r>
              <a:rPr lang="en-US" sz="2400" b="1" dirty="0"/>
              <a:t> van Robespierre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Vijanden</a:t>
            </a:r>
            <a:r>
              <a:rPr lang="en-US" sz="2400" b="1" dirty="0" smtClean="0"/>
              <a:t> van de </a:t>
            </a:r>
            <a:r>
              <a:rPr lang="en-US" sz="2400" b="1" dirty="0" err="1" smtClean="0"/>
              <a:t>revolutie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uitschakelen</a:t>
            </a: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Opsporen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berechten</a:t>
            </a: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Tribunalen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Doodvonnissen</a:t>
            </a:r>
            <a:r>
              <a:rPr lang="en-US" sz="2400" b="1" dirty="0" smtClean="0"/>
              <a:t> met guillotine</a:t>
            </a:r>
            <a:endParaRPr lang="en-US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ym typeface="Wingdings" panose="05000000000000000000" pitchFamily="2" charset="2"/>
              </a:rPr>
              <a:t>Frankrijk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kent</a:t>
            </a:r>
            <a:r>
              <a:rPr lang="en-US" sz="2400" b="1" dirty="0" smtClean="0">
                <a:sym typeface="Wingdings" panose="05000000000000000000" pitchFamily="2" charset="2"/>
              </a:rPr>
              <a:t> nu </a:t>
            </a:r>
            <a:r>
              <a:rPr lang="en-US" sz="2400" b="1" dirty="0" err="1" smtClean="0">
                <a:sym typeface="Wingdings" panose="05000000000000000000" pitchFamily="2" charset="2"/>
              </a:rPr>
              <a:t>een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schrikbewind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72" y="3068960"/>
            <a:ext cx="4083899" cy="240496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49095"/>
            <a:ext cx="3591875" cy="402026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571404" cy="32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6655737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De Terreur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7231348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Het </a:t>
            </a:r>
            <a:r>
              <a:rPr lang="en-US" sz="2400" b="1" dirty="0" err="1" smtClean="0"/>
              <a:t>duurde</a:t>
            </a:r>
            <a:r>
              <a:rPr lang="en-US" sz="2400" b="1" dirty="0" smtClean="0"/>
              <a:t> nog </a:t>
            </a:r>
            <a:r>
              <a:rPr lang="en-US" sz="2400" b="1" dirty="0" err="1" smtClean="0"/>
              <a:t>geen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jaar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Ruim</a:t>
            </a:r>
            <a:r>
              <a:rPr lang="en-US" sz="2400" b="1" dirty="0" smtClean="0"/>
              <a:t> 16.000 </a:t>
            </a:r>
            <a:r>
              <a:rPr lang="en-US" sz="2400" b="1" dirty="0" err="1" smtClean="0"/>
              <a:t>onder</a:t>
            </a:r>
            <a:r>
              <a:rPr lang="en-US" sz="2400" b="1" dirty="0" smtClean="0"/>
              <a:t> de guillotine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 err="1" smtClean="0"/>
              <a:t>Gemiddeld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meer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50 per dag!!!</a:t>
            </a:r>
            <a:endParaRPr lang="en-US" sz="2400" b="1" i="1" dirty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Ruim</a:t>
            </a:r>
            <a:r>
              <a:rPr lang="en-US" sz="2400" b="1" dirty="0" smtClean="0"/>
              <a:t> 25.000 </a:t>
            </a:r>
            <a:r>
              <a:rPr lang="en-US" sz="2400" b="1" dirty="0" err="1" smtClean="0"/>
              <a:t>anders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gedood</a:t>
            </a:r>
            <a:endParaRPr lang="en-US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ym typeface="Wingdings" panose="05000000000000000000" pitchFamily="2" charset="2"/>
              </a:rPr>
              <a:t>Een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waar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schrikbewind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19" y="116632"/>
            <a:ext cx="4570827" cy="63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8999"/>
            <a:ext cx="5234680" cy="34045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53" y="692696"/>
            <a:ext cx="3509451" cy="573898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6655737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De Terreur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511267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Zelfs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politici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vreesden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leven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Robespierre </a:t>
            </a: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gevaar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revolutie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Robespierre </a:t>
            </a:r>
            <a:r>
              <a:rPr lang="en-US" sz="2400" b="1" dirty="0" err="1" smtClean="0"/>
              <a:t>gearresteerd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onthoofd</a:t>
            </a:r>
            <a:endParaRPr lang="en-US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ym typeface="Wingdings" panose="05000000000000000000" pitchFamily="2" charset="2"/>
              </a:rPr>
              <a:t>Einde</a:t>
            </a:r>
            <a:r>
              <a:rPr lang="en-US" sz="2400" b="1" dirty="0" smtClean="0">
                <a:sym typeface="Wingdings" panose="05000000000000000000" pitchFamily="2" charset="2"/>
              </a:rPr>
              <a:t> van de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Terreur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91" y="290793"/>
            <a:ext cx="3119876" cy="377466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1" y="3564769"/>
            <a:ext cx="2571404" cy="32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30" y="3501008"/>
            <a:ext cx="3814379" cy="270227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6655737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Directoire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9" y="980728"/>
            <a:ext cx="5359140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1794: </a:t>
            </a:r>
            <a:r>
              <a:rPr lang="en-US" sz="2400" b="1" dirty="0" err="1"/>
              <a:t>n</a:t>
            </a:r>
            <a:r>
              <a:rPr lang="en-US" sz="2400" b="1" dirty="0" err="1" smtClean="0"/>
              <a:t>ieuwe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Algemeen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kiesrecht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afgeschaft</a:t>
            </a: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Radicalen</a:t>
            </a:r>
            <a:r>
              <a:rPr lang="en-US" sz="2400" b="1" dirty="0" smtClean="0"/>
              <a:t> minder </a:t>
            </a:r>
            <a:r>
              <a:rPr lang="en-US" sz="2400" b="1" dirty="0" err="1" smtClean="0"/>
              <a:t>macht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Gematigden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/>
              <a:t>meer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macht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Directoire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Regering</a:t>
            </a:r>
            <a:r>
              <a:rPr lang="en-US" sz="2400" b="1" dirty="0" smtClean="0"/>
              <a:t> van 5 </a:t>
            </a:r>
            <a:r>
              <a:rPr lang="en-US" sz="2400" b="1" dirty="0" err="1" smtClean="0"/>
              <a:t>directeurs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Parlement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gematigde</a:t>
            </a:r>
            <a:r>
              <a:rPr lang="en-US" sz="2400" b="1" dirty="0" smtClean="0"/>
              <a:t> burgers</a:t>
            </a:r>
            <a:endParaRPr lang="en-US" sz="2400" b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40" y="260648"/>
            <a:ext cx="4122032" cy="2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r>
              <a:rPr lang="nl-NL" sz="4300" dirty="0" smtClean="0">
                <a:solidFill>
                  <a:srgbClr val="FF0000"/>
                </a:solidFill>
              </a:rPr>
              <a:t>Directoire</a:t>
            </a:r>
            <a:endParaRPr lang="nl-NL" sz="43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5376"/>
            <a:ext cx="4464496" cy="6230001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287524" y="1844823"/>
            <a:ext cx="8424936" cy="4610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Onrust in Frankrijk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Einde Terreur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Oorlogen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Financiële crisis </a:t>
            </a:r>
            <a:endParaRPr lang="nl-NL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Stijgende voedselprijzen </a:t>
            </a:r>
            <a:r>
              <a:rPr lang="nl-NL" sz="2400" b="1" dirty="0" smtClean="0">
                <a:sym typeface="Wingdings" pitchFamily="2" charset="2"/>
              </a:rPr>
              <a:t> honger</a:t>
            </a:r>
            <a:r>
              <a:rPr lang="nl-NL" sz="2400" b="1" dirty="0" smtClean="0"/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Antirevolutionairen proberen macht van de koning te herstellen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Tijd van chaos en ellende</a:t>
            </a:r>
            <a:endParaRPr lang="nl-NL" sz="2400" b="1" dirty="0" smtClean="0"/>
          </a:p>
        </p:txBody>
      </p:sp>
      <p:pic>
        <p:nvPicPr>
          <p:cNvPr id="5" name="Afbeelding 4" descr="Lodewijk XV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25376"/>
            <a:ext cx="2428811" cy="4084817"/>
          </a:xfrm>
          <a:prstGeom prst="rect">
            <a:avLst/>
          </a:prstGeom>
        </p:spPr>
      </p:pic>
      <p:pic>
        <p:nvPicPr>
          <p:cNvPr id="8" name="Afbeelding 7" descr="Lodewijk XV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7243" y="225375"/>
            <a:ext cx="2675910" cy="408481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53" y="776767"/>
            <a:ext cx="4656904" cy="353342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812861" y="3908974"/>
            <a:ext cx="200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XVII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308304" y="188640"/>
            <a:ext cx="164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XVIII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5149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r>
              <a:rPr lang="nl-NL" sz="4300" dirty="0" smtClean="0">
                <a:solidFill>
                  <a:srgbClr val="FF0000"/>
                </a:solidFill>
              </a:rPr>
              <a:t>Directoire</a:t>
            </a:r>
            <a:endParaRPr lang="nl-NL" sz="43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5376"/>
            <a:ext cx="4464496" cy="6230001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287524" y="1844823"/>
            <a:ext cx="8424936" cy="46105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Onrust in Frankrijk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Einde Terreur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Oorlogen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Financiële crisis </a:t>
            </a:r>
            <a:endParaRPr lang="nl-NL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Stijgende voedselprijzen </a:t>
            </a:r>
            <a:r>
              <a:rPr lang="nl-NL" sz="2400" b="1" dirty="0" smtClean="0">
                <a:sym typeface="Wingdings" pitchFamily="2" charset="2"/>
              </a:rPr>
              <a:t> honger</a:t>
            </a:r>
            <a:r>
              <a:rPr lang="nl-NL" sz="2400" b="1" dirty="0" smtClean="0"/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Antirevolutionairen proberen macht van de koning te herstellen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Tijd van chaos en ellende</a:t>
            </a:r>
            <a:endParaRPr lang="nl-NL" sz="2400" b="1" dirty="0" smtClean="0"/>
          </a:p>
        </p:txBody>
      </p:sp>
      <p:pic>
        <p:nvPicPr>
          <p:cNvPr id="5" name="Afbeelding 4" descr="Lodewijk XV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25376"/>
            <a:ext cx="2428811" cy="4084817"/>
          </a:xfrm>
          <a:prstGeom prst="rect">
            <a:avLst/>
          </a:prstGeom>
        </p:spPr>
      </p:pic>
      <p:pic>
        <p:nvPicPr>
          <p:cNvPr id="8" name="Afbeelding 7" descr="Lodewijk XV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7243" y="225375"/>
            <a:ext cx="2675910" cy="408481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53" y="776767"/>
            <a:ext cx="4656904" cy="35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26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74840" cy="707678"/>
          </a:xfrm>
        </p:spPr>
        <p:txBody>
          <a:bodyPr>
            <a:normAutofit fontScale="90000"/>
          </a:bodyPr>
          <a:lstStyle/>
          <a:p>
            <a:r>
              <a:rPr lang="nl-NL" sz="4800" i="1" dirty="0" smtClean="0">
                <a:solidFill>
                  <a:srgbClr val="FF0000"/>
                </a:solidFill>
              </a:rPr>
              <a:t>Ancien Régime</a:t>
            </a:r>
            <a:endParaRPr lang="nl-NL" sz="4800" i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4737" y="1337956"/>
            <a:ext cx="3472383" cy="4867827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79511" y="1435100"/>
            <a:ext cx="5472609" cy="46910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“Het oude bestuur” </a:t>
            </a:r>
            <a:r>
              <a:rPr lang="nl-NL" sz="2400" b="1" dirty="0" smtClean="0"/>
              <a:t>tot 1789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Absolute monarchie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17</a:t>
            </a:r>
            <a:r>
              <a:rPr lang="nl-NL" sz="2200" b="1" baseline="30000" dirty="0" smtClean="0"/>
              <a:t>e</a:t>
            </a:r>
            <a:r>
              <a:rPr lang="nl-NL" sz="2200" b="1" dirty="0" smtClean="0"/>
              <a:t> eeuw: Lodewijk XIV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Vanaf 1774: Lodewijk XVI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Standensamenleving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Adel en geestelijkheid: privileges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Derde stand: plichten</a:t>
            </a:r>
            <a:endParaRPr lang="nl-NL" sz="2400" b="1" dirty="0"/>
          </a:p>
        </p:txBody>
      </p:sp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94" y="1346717"/>
            <a:ext cx="3423526" cy="4867827"/>
          </a:xfrm>
          <a:prstGeom prst="rect">
            <a:avLst/>
          </a:prstGeom>
        </p:spPr>
      </p:pic>
      <p:pic>
        <p:nvPicPr>
          <p:cNvPr id="8" name="Tijdelijke aanduiding voor inhou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62" y="1673115"/>
            <a:ext cx="3423526" cy="421503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474952" y="14351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XIV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652120" y="144917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XVI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0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  <p:bldP spid="2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r>
              <a:rPr lang="nl-NL" sz="4300" dirty="0" smtClean="0">
                <a:solidFill>
                  <a:srgbClr val="FF0000"/>
                </a:solidFill>
              </a:rPr>
              <a:t>Napoleon</a:t>
            </a:r>
            <a:endParaRPr lang="nl-NL" sz="43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47" y="125666"/>
            <a:ext cx="2014344" cy="2651534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287524" y="1035099"/>
            <a:ext cx="5796644" cy="5706269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Chaos en ellende in Frankrijk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Napoleon Bonaparte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Populaire generaal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Wint veldslagen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Houdt Lodewijk XVIII tegen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Staatsgreep: 1799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Schakelt parlement uit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Alleenheerser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Einde van de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Franse Revolutie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2870"/>
            <a:ext cx="3960440" cy="6061897"/>
          </a:xfrm>
          <a:prstGeom prst="rect">
            <a:avLst/>
          </a:prstGeom>
        </p:spPr>
      </p:pic>
      <p:pic>
        <p:nvPicPr>
          <p:cNvPr id="8" name="Afbeelding 7" descr="Lodewijk XV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0666" y="125666"/>
            <a:ext cx="1736985" cy="26515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70" y="2996952"/>
            <a:ext cx="2977605" cy="3533425"/>
          </a:xfrm>
          <a:prstGeom prst="rect">
            <a:avLst/>
          </a:prstGeom>
        </p:spPr>
      </p:pic>
      <p:sp>
        <p:nvSpPr>
          <p:cNvPr id="2" name="Vermenigvuldigen 1"/>
          <p:cNvSpPr/>
          <p:nvPr/>
        </p:nvSpPr>
        <p:spPr>
          <a:xfrm>
            <a:off x="7322521" y="125666"/>
            <a:ext cx="1665386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5456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7236296" y="620688"/>
            <a:ext cx="172819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5441228" y="620688"/>
            <a:ext cx="17950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3" y="620688"/>
            <a:ext cx="172305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969445" y="620688"/>
            <a:ext cx="173845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8" y="620688"/>
            <a:ext cx="172627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1785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1775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18864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1795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6084168" y="611632"/>
            <a:ext cx="0" cy="1161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5204661" y="611632"/>
            <a:ext cx="26992" cy="27603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148064" y="3371979"/>
            <a:ext cx="20643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Bestorming Bastille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5292080" y="1774557"/>
            <a:ext cx="11987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1791</a:t>
            </a:r>
          </a:p>
          <a:p>
            <a:r>
              <a:rPr lang="en-US" b="1" dirty="0" err="1" smtClean="0"/>
              <a:t>Grondwet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253344" y="620688"/>
            <a:ext cx="0" cy="18599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21971" y="2504056"/>
            <a:ext cx="3917981" cy="646331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1775 – 1783 </a:t>
            </a:r>
          </a:p>
          <a:p>
            <a:r>
              <a:rPr lang="nl-NL" b="1" dirty="0"/>
              <a:t>Amerikaanse Onafhankelijkheidsoorlog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3421142" y="3317861"/>
            <a:ext cx="13732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1787 – 1788 </a:t>
            </a:r>
          </a:p>
          <a:p>
            <a:r>
              <a:rPr lang="nl-NL" b="1" dirty="0" smtClean="0"/>
              <a:t>Misoogsten 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4644008" y="628355"/>
            <a:ext cx="0" cy="26566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3059832" y="4509236"/>
            <a:ext cx="24947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Staten-Generaal bijeen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5076056" y="620688"/>
            <a:ext cx="11580" cy="3888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515793"/>
            <a:ext cx="754182" cy="1062456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17234"/>
            <a:ext cx="752695" cy="1080118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15144"/>
            <a:ext cx="1892076" cy="1063105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59" y="5536770"/>
            <a:ext cx="1340083" cy="1060581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32219"/>
            <a:ext cx="1510513" cy="10460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kstvak 50"/>
          <p:cNvSpPr txBox="1"/>
          <p:nvPr/>
        </p:nvSpPr>
        <p:spPr>
          <a:xfrm>
            <a:off x="6140766" y="2638653"/>
            <a:ext cx="24636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1793</a:t>
            </a:r>
          </a:p>
          <a:p>
            <a:r>
              <a:rPr lang="nl-NL" b="1" dirty="0" smtClean="0"/>
              <a:t>Lodewijk XVI onthoofd</a:t>
            </a:r>
            <a:endParaRPr lang="nl-NL" dirty="0"/>
          </a:p>
        </p:txBody>
      </p:sp>
      <p:cxnSp>
        <p:nvCxnSpPr>
          <p:cNvPr id="52" name="Rechte verbindingslijn met pijl 51"/>
          <p:cNvCxnSpPr/>
          <p:nvPr/>
        </p:nvCxnSpPr>
        <p:spPr>
          <a:xfrm>
            <a:off x="6568940" y="635680"/>
            <a:ext cx="14149" cy="20029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Afbeelding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11" y="5532219"/>
            <a:ext cx="764406" cy="1046030"/>
          </a:xfrm>
          <a:prstGeom prst="rect">
            <a:avLst/>
          </a:prstGeom>
        </p:spPr>
      </p:pic>
      <p:cxnSp>
        <p:nvCxnSpPr>
          <p:cNvPr id="46" name="Rechte verbindingslijn met pijl 45"/>
          <p:cNvCxnSpPr/>
          <p:nvPr/>
        </p:nvCxnSpPr>
        <p:spPr>
          <a:xfrm>
            <a:off x="2987824" y="620688"/>
            <a:ext cx="0" cy="18599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8748463" y="628355"/>
            <a:ext cx="1" cy="3562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/>
          <p:cNvSpPr txBox="1"/>
          <p:nvPr/>
        </p:nvSpPr>
        <p:spPr>
          <a:xfrm>
            <a:off x="6778672" y="4190480"/>
            <a:ext cx="23087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1799</a:t>
            </a:r>
          </a:p>
          <a:p>
            <a:r>
              <a:rPr lang="nl-NL" b="1" dirty="0" smtClean="0"/>
              <a:t>Staatsgreep Napoleon</a:t>
            </a:r>
            <a:endParaRPr lang="nl-NL" dirty="0"/>
          </a:p>
        </p:txBody>
      </p:sp>
      <p:cxnSp>
        <p:nvCxnSpPr>
          <p:cNvPr id="58" name="Rechte verbindingslijn met pijl 57"/>
          <p:cNvCxnSpPr/>
          <p:nvPr/>
        </p:nvCxnSpPr>
        <p:spPr>
          <a:xfrm>
            <a:off x="6948264" y="620688"/>
            <a:ext cx="0" cy="1161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/>
          <p:nvPr/>
        </p:nvSpPr>
        <p:spPr>
          <a:xfrm>
            <a:off x="6829600" y="1783613"/>
            <a:ext cx="15145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1794</a:t>
            </a:r>
          </a:p>
          <a:p>
            <a:r>
              <a:rPr lang="en-US" b="1" dirty="0" err="1" smtClean="0"/>
              <a:t>Einde</a:t>
            </a:r>
            <a:r>
              <a:rPr lang="en-US" b="1" dirty="0" smtClean="0"/>
              <a:t> </a:t>
            </a:r>
            <a:r>
              <a:rPr lang="en-US" b="1" dirty="0" err="1" smtClean="0"/>
              <a:t>Terreur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5220071" y="1124744"/>
            <a:ext cx="3528391" cy="3582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Franse Revolutie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51518" y="1124744"/>
            <a:ext cx="4953141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i="1" dirty="0" smtClean="0">
                <a:solidFill>
                  <a:schemeClr val="tx1"/>
                </a:solidFill>
              </a:rPr>
              <a:t>Ancien Régime </a:t>
            </a:r>
            <a:endParaRPr lang="nl-NL" sz="1600" b="1" i="1" dirty="0">
              <a:solidFill>
                <a:schemeClr val="tx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5496" y="3310194"/>
            <a:ext cx="21653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1774 </a:t>
            </a:r>
          </a:p>
          <a:p>
            <a:r>
              <a:rPr lang="nl-NL" b="1" dirty="0" smtClean="0"/>
              <a:t>Koning Lodewijk XVI </a:t>
            </a:r>
            <a:endParaRPr lang="nl-NL" dirty="0"/>
          </a:p>
        </p:txBody>
      </p:sp>
      <p:cxnSp>
        <p:nvCxnSpPr>
          <p:cNvPr id="50" name="Rechte verbindingslijn met pijl 49"/>
          <p:cNvCxnSpPr/>
          <p:nvPr/>
        </p:nvCxnSpPr>
        <p:spPr>
          <a:xfrm>
            <a:off x="107504" y="620688"/>
            <a:ext cx="0" cy="26566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Afbeelding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86" y="5539437"/>
            <a:ext cx="749598" cy="10460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03" y="5551321"/>
            <a:ext cx="881485" cy="1046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481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7" grpId="0" animBg="1"/>
      <p:bldP spid="37" grpId="0" animBg="1"/>
      <p:bldP spid="47" grpId="0" animBg="1"/>
      <p:bldP spid="51" grpId="0" animBg="1"/>
      <p:bldP spid="57" grpId="0" animBg="1"/>
      <p:bldP spid="59" grpId="0" animBg="1"/>
      <p:bldP spid="36" grpId="0" animBg="1"/>
      <p:bldP spid="3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73050"/>
            <a:ext cx="8424936" cy="779686"/>
          </a:xfrm>
        </p:spPr>
        <p:txBody>
          <a:bodyPr>
            <a:no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Lodewijk roept Staten-Generaal bijeen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213183" y="1268760"/>
            <a:ext cx="6696744" cy="46910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schatkist is bijna leeg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Dure oorlogen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Duur leven Lodewijk en Marie-Antoinette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Dure leningen met hoge rente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Lodewijk XVI wil nieuwe belastingen invoeren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38079"/>
            <a:ext cx="3086677" cy="433991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136382" y="6308661"/>
            <a:ext cx="200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Marie-Antoinette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183" y="1284582"/>
            <a:ext cx="8425259" cy="4371597"/>
          </a:xfrm>
        </p:spPr>
      </p:pic>
    </p:spTree>
    <p:extLst>
      <p:ext uri="{BB962C8B-B14F-4D97-AF65-F5344CB8AC3E}">
        <p14:creationId xmlns:p14="http://schemas.microsoft.com/office/powerpoint/2010/main" val="21715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273050"/>
            <a:ext cx="8455937" cy="923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FF0000"/>
                </a:solidFill>
              </a:rPr>
              <a:t>Lodewijk roept Staten-Generaal bijeen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97" y="3717032"/>
            <a:ext cx="5353293" cy="3007870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195568" y="1196752"/>
            <a:ext cx="7040727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Geestelijkheid en adel ieder 300 man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Vóór belastingen: hoeven toch niets te betalen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Derde Stand 600 man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Tegen belastingen: er is hongersnood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Per hoofd of per stand stemmen?</a:t>
            </a:r>
            <a:endParaRPr lang="nl-NL" sz="2400" b="1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0711"/>
              </p:ext>
            </p:extLst>
          </p:nvPr>
        </p:nvGraphicFramePr>
        <p:xfrm>
          <a:off x="195567" y="4437112"/>
          <a:ext cx="85528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34">
                  <a:extLst>
                    <a:ext uri="{9D8B030D-6E8A-4147-A177-3AD203B41FA5}">
                      <a16:colId xmlns:a16="http://schemas.microsoft.com/office/drawing/2014/main" val="1103931129"/>
                    </a:ext>
                  </a:extLst>
                </a:gridCol>
                <a:gridCol w="1179710">
                  <a:extLst>
                    <a:ext uri="{9D8B030D-6E8A-4147-A177-3AD203B41FA5}">
                      <a16:colId xmlns:a16="http://schemas.microsoft.com/office/drawing/2014/main" val="219040477"/>
                    </a:ext>
                  </a:extLst>
                </a:gridCol>
                <a:gridCol w="1444130">
                  <a:extLst>
                    <a:ext uri="{9D8B030D-6E8A-4147-A177-3AD203B41FA5}">
                      <a16:colId xmlns:a16="http://schemas.microsoft.com/office/drawing/2014/main" val="3642088601"/>
                    </a:ext>
                  </a:extLst>
                </a:gridCol>
                <a:gridCol w="1414815">
                  <a:extLst>
                    <a:ext uri="{9D8B030D-6E8A-4147-A177-3AD203B41FA5}">
                      <a16:colId xmlns:a16="http://schemas.microsoft.com/office/drawing/2014/main" val="830406157"/>
                    </a:ext>
                  </a:extLst>
                </a:gridCol>
                <a:gridCol w="1382137">
                  <a:extLst>
                    <a:ext uri="{9D8B030D-6E8A-4147-A177-3AD203B41FA5}">
                      <a16:colId xmlns:a16="http://schemas.microsoft.com/office/drawing/2014/main" val="1831816865"/>
                    </a:ext>
                  </a:extLst>
                </a:gridCol>
                <a:gridCol w="1436271">
                  <a:extLst>
                    <a:ext uri="{9D8B030D-6E8A-4147-A177-3AD203B41FA5}">
                      <a16:colId xmlns:a16="http://schemas.microsoft.com/office/drawing/2014/main" val="3320935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stand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</a:t>
                      </a:r>
                      <a:endParaRPr lang="nl-NL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Per hoofd stemmen</a:t>
                      </a:r>
                      <a:endParaRPr lang="nl-N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Per stand stemmen</a:t>
                      </a:r>
                      <a:endParaRPr lang="nl-N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1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vóór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tegen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vóór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tegen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5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smtClean="0"/>
                        <a:t>Geestelijkheid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73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Adel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27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Derde Stand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600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600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53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Totaal stemmen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600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600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904829"/>
                  </a:ext>
                </a:extLst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5940152" y="4437112"/>
            <a:ext cx="2808312" cy="2225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2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273050"/>
            <a:ext cx="5719633" cy="923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300" b="1" dirty="0" smtClean="0">
                <a:solidFill>
                  <a:srgbClr val="FF0000"/>
                </a:solidFill>
              </a:rPr>
              <a:t>Nationale Vergadering</a:t>
            </a:r>
            <a:endParaRPr lang="nl-NL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5" y="2694688"/>
            <a:ext cx="5011531" cy="3758648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195568" y="1196752"/>
            <a:ext cx="7040727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Derde Stand verlaat boos de Staten-Generaal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Eigen vergadering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Nationale Vergadering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Willen een grondwet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Eed op de Kaatsbaan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732240" y="281228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Eed op de kaatsbaan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2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9" y="3898450"/>
            <a:ext cx="4458332" cy="278078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273050"/>
            <a:ext cx="6511721" cy="923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300" b="1" dirty="0" smtClean="0">
                <a:solidFill>
                  <a:srgbClr val="FF0000"/>
                </a:solidFill>
              </a:rPr>
              <a:t>Bestorming van de Bastille</a:t>
            </a:r>
            <a:endParaRPr lang="nl-NL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117628"/>
            <a:ext cx="4390821" cy="3475021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195568" y="1196752"/>
            <a:ext cx="4520447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Derde Stand komt in opstand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Bestorming van de Bastille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Gevangenis en wapenopslag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Directeur </a:t>
            </a:r>
            <a:r>
              <a:rPr lang="en-US" sz="2400" b="1" dirty="0" err="1" smtClean="0"/>
              <a:t>onthoofd</a:t>
            </a:r>
            <a:r>
              <a:rPr lang="nl-NL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14 juli 1789</a:t>
            </a:r>
          </a:p>
          <a:p>
            <a:pPr>
              <a:lnSpc>
                <a:spcPct val="150000"/>
              </a:lnSpc>
            </a:pPr>
            <a:r>
              <a:rPr lang="nl-NL" sz="2400" b="1" i="1" dirty="0" err="1" smtClean="0"/>
              <a:t>Quatorze</a:t>
            </a:r>
            <a:r>
              <a:rPr lang="nl-NL" sz="2400" b="1" i="1" dirty="0" smtClean="0"/>
              <a:t> </a:t>
            </a:r>
            <a:r>
              <a:rPr lang="nl-NL" sz="2400" b="1" i="1" dirty="0" err="1" smtClean="0"/>
              <a:t>Julliet</a:t>
            </a:r>
            <a:endParaRPr lang="nl-NL" sz="2400" b="1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Begin van de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Franse Revolutie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372200" y="1115452"/>
            <a:ext cx="273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Bestorming van de Bastille</a:t>
            </a:r>
            <a:endParaRPr lang="nl-N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08024"/>
            <a:ext cx="2247921" cy="311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04" y="44625"/>
            <a:ext cx="3909721" cy="302433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273050"/>
            <a:ext cx="4063449" cy="923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300" b="1" dirty="0" smtClean="0">
                <a:solidFill>
                  <a:srgbClr val="FF0000"/>
                </a:solidFill>
              </a:rPr>
              <a:t>Franse Revolutie</a:t>
            </a:r>
            <a:endParaRPr lang="nl-NL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62" y="4182397"/>
            <a:ext cx="4810793" cy="2474561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195568" y="1052736"/>
            <a:ext cx="5024504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Opstand op platteland</a:t>
            </a:r>
          </a:p>
          <a:p>
            <a:pPr>
              <a:lnSpc>
                <a:spcPct val="150000"/>
              </a:lnSpc>
            </a:pPr>
            <a:r>
              <a:rPr lang="nl-NL" sz="2400" b="1" i="1" dirty="0" smtClean="0"/>
              <a:t>Grande Peur </a:t>
            </a:r>
            <a:r>
              <a:rPr lang="nl-NL" sz="2400" b="1" dirty="0" smtClean="0"/>
              <a:t>(= Grote Angst)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Boze boeren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Kerken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klooster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aangevallen</a:t>
            </a:r>
            <a:endParaRPr lang="nl-NL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Villa’s en kastelen aangevallen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4" y="4317138"/>
            <a:ext cx="3249750" cy="23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59125"/>
            <a:ext cx="3774645" cy="516530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273050"/>
            <a:ext cx="8425471" cy="923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3000" b="1" dirty="0">
                <a:solidFill>
                  <a:srgbClr val="FF0000"/>
                </a:solidFill>
              </a:rPr>
              <a:t>Verklaring van de rechten van de mens en de burger</a:t>
            </a: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30538" y="1033466"/>
            <a:ext cx="5981622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  <a:r>
              <a:rPr lang="nl-NL" sz="2400" b="1" dirty="0" smtClean="0"/>
              <a:t> van Nationale </a:t>
            </a:r>
            <a:r>
              <a:rPr lang="nl-NL" sz="2400" b="1" dirty="0"/>
              <a:t>Vergadering </a:t>
            </a:r>
            <a:endParaRPr lang="nl-NL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Augustus 1789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Privileges worden afgeschaft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Iedereen</a:t>
            </a:r>
            <a:r>
              <a:rPr lang="en-US" sz="2400" b="1" dirty="0" smtClean="0"/>
              <a:t> is in </a:t>
            </a:r>
            <a:r>
              <a:rPr lang="en-US" sz="2400" b="1" dirty="0" err="1" smtClean="0"/>
              <a:t>vrijheid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geboren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Het </a:t>
            </a:r>
            <a:r>
              <a:rPr lang="en-US" sz="2400" b="1" dirty="0" err="1" smtClean="0"/>
              <a:t>volk</a:t>
            </a:r>
            <a:r>
              <a:rPr lang="en-US" sz="2400" b="1" dirty="0" smtClean="0"/>
              <a:t> is </a:t>
            </a:r>
            <a:r>
              <a:rPr lang="en-US" sz="2400" b="1" dirty="0" err="1" smtClean="0"/>
              <a:t>soeverein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Geïnspireerd door Verlichting</a:t>
            </a:r>
            <a:endParaRPr lang="nl-NL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Locke, Rousseau en </a:t>
            </a:r>
            <a:r>
              <a:rPr lang="nl-NL" sz="2400" b="1" dirty="0" err="1" smtClean="0"/>
              <a:t>Montesquieu</a:t>
            </a:r>
            <a:endParaRPr lang="nl-NL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Ook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grondwet</a:t>
            </a:r>
            <a:r>
              <a:rPr lang="en-US" sz="2400" b="1" dirty="0" smtClean="0"/>
              <a:t> van de VS</a:t>
            </a:r>
          </a:p>
          <a:p>
            <a:pPr marL="514350" indent="-457200">
              <a:lnSpc>
                <a:spcPct val="150000"/>
              </a:lnSpc>
            </a:pPr>
            <a:r>
              <a:rPr lang="en-US" sz="2400" b="1" dirty="0" smtClean="0"/>
              <a:t>De </a:t>
            </a:r>
            <a:r>
              <a:rPr lang="en-US" sz="2400" b="1" dirty="0" err="1" smtClean="0"/>
              <a:t>koning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weigert</a:t>
            </a:r>
            <a:r>
              <a:rPr lang="en-US" sz="2400" b="1" dirty="0" smtClean="0"/>
              <a:t> de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5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9" y="3658853"/>
            <a:ext cx="3615737" cy="315452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4855537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Mars op Versailles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727291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Boze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Parijse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vrouwen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Armoede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honger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Hoge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broodprijzen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Woedend</a:t>
            </a:r>
            <a:r>
              <a:rPr lang="en-US" sz="2400" b="1" dirty="0" smtClean="0"/>
              <a:t> op </a:t>
            </a:r>
            <a:r>
              <a:rPr lang="en-US" sz="2400" b="1" dirty="0" err="1" smtClean="0"/>
              <a:t>Lodewijk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Marie-Antoinette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Mars </a:t>
            </a:r>
            <a:r>
              <a:rPr lang="en-US" sz="2400" b="1" dirty="0"/>
              <a:t>op </a:t>
            </a:r>
            <a:r>
              <a:rPr lang="en-US" sz="2400" b="1" dirty="0" smtClean="0"/>
              <a:t>Versailles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Gedwongen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Parijs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87" y="3658853"/>
            <a:ext cx="3438265" cy="315452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7" y="260648"/>
            <a:ext cx="3784643" cy="248736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00204"/>
            <a:ext cx="5544616" cy="289684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94" y="313572"/>
            <a:ext cx="2409727" cy="3154523"/>
          </a:xfrm>
          <a:prstGeom prst="rect">
            <a:avLst/>
          </a:prstGeom>
        </p:spPr>
      </p:pic>
      <p:sp>
        <p:nvSpPr>
          <p:cNvPr id="2" name="Ovaal bijschrift 1"/>
          <p:cNvSpPr/>
          <p:nvPr/>
        </p:nvSpPr>
        <p:spPr>
          <a:xfrm>
            <a:off x="4499992" y="160344"/>
            <a:ext cx="1836204" cy="1502560"/>
          </a:xfrm>
          <a:prstGeom prst="wedgeEllipseCallout">
            <a:avLst>
              <a:gd name="adj1" fmla="val 76609"/>
              <a:gd name="adj2" fmla="val 6759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Kunnen</a:t>
            </a:r>
            <a:r>
              <a:rPr lang="en-US" sz="2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zij</a:t>
            </a:r>
            <a:r>
              <a:rPr lang="en-US" sz="2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geen</a:t>
            </a:r>
            <a:r>
              <a:rPr lang="en-US" sz="2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brood </a:t>
            </a:r>
            <a:r>
              <a:rPr lang="en-US" sz="22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betalen</a:t>
            </a:r>
            <a:r>
              <a:rPr lang="en-US" sz="2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?</a:t>
            </a:r>
            <a:endParaRPr lang="nl-NL" sz="2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Ovaal bijschrift 12"/>
          <p:cNvSpPr/>
          <p:nvPr/>
        </p:nvSpPr>
        <p:spPr>
          <a:xfrm>
            <a:off x="7596337" y="2009570"/>
            <a:ext cx="1512168" cy="1388163"/>
          </a:xfrm>
          <a:prstGeom prst="wedgeEllipseCallout">
            <a:avLst>
              <a:gd name="adj1" fmla="val -77046"/>
              <a:gd name="adj2" fmla="val -4181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Dan </a:t>
            </a:r>
            <a:r>
              <a:rPr lang="en-US" sz="20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eten</a:t>
            </a:r>
            <a:r>
              <a:rPr lang="en-US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ze</a:t>
            </a:r>
            <a:r>
              <a:rPr lang="en-US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toch</a:t>
            </a:r>
            <a:r>
              <a:rPr lang="en-US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TAART!</a:t>
            </a:r>
            <a:endParaRPr lang="nl-NL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671</Words>
  <Application>Microsoft Office PowerPoint</Application>
  <PresentationFormat>Diavoorstelling (4:3)</PresentationFormat>
  <Paragraphs>215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Edwardian Script ITC</vt:lpstr>
      <vt:lpstr>Monotype Corsiva</vt:lpstr>
      <vt:lpstr>Wingdings</vt:lpstr>
      <vt:lpstr>Kantoorthema</vt:lpstr>
      <vt:lpstr>Revolutie in Frankrijk</vt:lpstr>
      <vt:lpstr>Ancien Régime</vt:lpstr>
      <vt:lpstr>Lodewijk roept Staten-Generaal bijeen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Directoire</vt:lpstr>
      <vt:lpstr>Directoire</vt:lpstr>
      <vt:lpstr>Napoleon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262</cp:revision>
  <dcterms:created xsi:type="dcterms:W3CDTF">2011-09-12T12:30:35Z</dcterms:created>
  <dcterms:modified xsi:type="dcterms:W3CDTF">2017-01-09T14:42:24Z</dcterms:modified>
</cp:coreProperties>
</file>